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90" r:id="rId2"/>
    <p:sldId id="316" r:id="rId3"/>
    <p:sldId id="317" r:id="rId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84" autoAdjust="0"/>
    <p:restoredTop sz="94660"/>
  </p:normalViewPr>
  <p:slideViewPr>
    <p:cSldViewPr>
      <p:cViewPr varScale="1">
        <p:scale>
          <a:sx n="103" d="100"/>
          <a:sy n="103" d="100"/>
        </p:scale>
        <p:origin x="20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B5FAD2F-1FED-441F-AF37-3512E6ADDE45}" type="datetimeFigureOut">
              <a:rPr lang="en-US" smtClean="0"/>
              <a:pPr/>
              <a:t>12/7/2022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9E96F5-644F-4FD3-927A-18BC7391B4E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5FAD2F-1FED-441F-AF37-3512E6ADDE45}"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9E96F5-644F-4FD3-927A-18BC7391B4E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29E96F5-644F-4FD3-927A-18BC7391B4E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5FAD2F-1FED-441F-AF37-3512E6ADDE45}"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2B5FAD2F-1FED-441F-AF37-3512E6ADDE45}"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29E96F5-644F-4FD3-927A-18BC7391B4E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B5FAD2F-1FED-441F-AF37-3512E6ADDE45}" type="datetimeFigureOut">
              <a:rPr lang="en-US" smtClean="0"/>
              <a:pPr/>
              <a:t>12/7/2022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9E96F5-644F-4FD3-927A-18BC7391B4E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2B5FAD2F-1FED-441F-AF37-3512E6ADDE45}"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9E96F5-644F-4FD3-927A-18BC7391B4E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B5FAD2F-1FED-441F-AF37-3512E6ADDE45}" type="datetimeFigureOut">
              <a:rPr lang="en-US" smtClean="0"/>
              <a:pPr/>
              <a:t>12/7/2022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29E96F5-644F-4FD3-927A-18BC7391B4E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B5FAD2F-1FED-441F-AF37-3512E6ADDE45}" type="datetimeFigureOut">
              <a:rPr lang="en-US" smtClean="0"/>
              <a:pPr/>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29E96F5-644F-4FD3-927A-18BC7391B4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B5FAD2F-1FED-441F-AF37-3512E6ADDE45}" type="datetimeFigureOut">
              <a:rPr lang="en-US" smtClean="0"/>
              <a:pPr/>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9E96F5-644F-4FD3-927A-18BC7391B4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9E96F5-644F-4FD3-927A-18BC7391B4E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B5FAD2F-1FED-441F-AF37-3512E6ADDE45}" type="datetimeFigureOut">
              <a:rPr lang="en-US" smtClean="0"/>
              <a:pPr/>
              <a:t>12/7/2022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29E96F5-644F-4FD3-927A-18BC7391B4E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B5FAD2F-1FED-441F-AF37-3512E6ADDE45}" type="datetimeFigureOut">
              <a:rPr lang="en-US" smtClean="0"/>
              <a:pPr/>
              <a:t>12/7/2022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B5FAD2F-1FED-441F-AF37-3512E6ADDE45}" type="datetimeFigureOut">
              <a:rPr lang="en-US" smtClean="0"/>
              <a:pPr/>
              <a:t>12/7/2022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9E96F5-644F-4FD3-927A-18BC7391B4E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ty Seal"/>
          <p:cNvPicPr/>
          <p:nvPr/>
        </p:nvPicPr>
        <p:blipFill>
          <a:blip r:embed="rId2" cstate="print"/>
          <a:srcRect/>
          <a:stretch>
            <a:fillRect/>
          </a:stretch>
        </p:blipFill>
        <p:spPr bwMode="auto">
          <a:xfrm>
            <a:off x="304800" y="228600"/>
            <a:ext cx="942975" cy="933450"/>
          </a:xfrm>
          <a:prstGeom prst="rect">
            <a:avLst/>
          </a:prstGeom>
          <a:noFill/>
          <a:ln w="9525">
            <a:noFill/>
            <a:miter lim="800000"/>
            <a:headEnd/>
            <a:tailEnd/>
          </a:ln>
        </p:spPr>
      </p:pic>
      <p:sp>
        <p:nvSpPr>
          <p:cNvPr id="12" name="TextBox 11"/>
          <p:cNvSpPr txBox="1"/>
          <p:nvPr/>
        </p:nvSpPr>
        <p:spPr>
          <a:xfrm>
            <a:off x="3887724" y="5029200"/>
            <a:ext cx="5103876" cy="1277273"/>
          </a:xfrm>
          <a:prstGeom prst="rect">
            <a:avLst/>
          </a:prstGeom>
          <a:noFill/>
        </p:spPr>
        <p:txBody>
          <a:bodyPr wrap="square" rtlCol="0">
            <a:spAutoFit/>
          </a:bodyPr>
          <a:lstStyle/>
          <a:p>
            <a:pPr algn="ctr"/>
            <a:r>
              <a:rPr lang="en-US" sz="1100" dirty="0"/>
              <a:t>With State Active Transportation Cycle 6 funding, crosswalk safety enhancements, traffic signal improvements, lighting improvements, accessibility improvements, bus stop improvements, and major sidewalk repair will be constructed.  The project will be implemented at the same time as a City-funded pavement restoration project.  Milpas Street is also a Vizion Zero priority corridor, ranking ninth in the City for highest number of collisions resulting in severe or fatal injuries. </a:t>
            </a:r>
          </a:p>
        </p:txBody>
      </p:sp>
      <p:sp>
        <p:nvSpPr>
          <p:cNvPr id="7" name="Title 1"/>
          <p:cNvSpPr>
            <a:spLocks noGrp="1"/>
          </p:cNvSpPr>
          <p:nvPr>
            <p:ph type="title"/>
          </p:nvPr>
        </p:nvSpPr>
        <p:spPr>
          <a:xfrm>
            <a:off x="457200" y="228600"/>
            <a:ext cx="8534400" cy="758952"/>
          </a:xfrm>
        </p:spPr>
        <p:txBody>
          <a:bodyPr>
            <a:noAutofit/>
          </a:bodyPr>
          <a:lstStyle/>
          <a:p>
            <a:pPr lvl="0">
              <a:defRPr/>
            </a:pPr>
            <a:br>
              <a:rPr lang="en-US" sz="1800" dirty="0"/>
            </a:br>
            <a:r>
              <a:rPr lang="en-US" sz="1600" dirty="0"/>
              <a:t>Milpas Street Crosswalk Safety and Sidewalk Widening Project</a:t>
            </a:r>
            <a:br>
              <a:rPr lang="en-US" sz="1600" dirty="0"/>
            </a:br>
            <a:r>
              <a:rPr lang="en-US" sz="1200" dirty="0"/>
              <a:t>Existing Conditions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483989"/>
            <a:ext cx="3505200" cy="2336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1905000"/>
            <a:ext cx="4419600" cy="29464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007" y="4108047"/>
            <a:ext cx="3511062" cy="2340708"/>
          </a:xfrm>
          <a:prstGeom prst="rect">
            <a:avLst/>
          </a:prstGeom>
        </p:spPr>
      </p:pic>
    </p:spTree>
    <p:extLst>
      <p:ext uri="{BB962C8B-B14F-4D97-AF65-F5344CB8AC3E}">
        <p14:creationId xmlns:p14="http://schemas.microsoft.com/office/powerpoint/2010/main" val="17539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ty Seal"/>
          <p:cNvPicPr/>
          <p:nvPr/>
        </p:nvPicPr>
        <p:blipFill>
          <a:blip r:embed="rId2" cstate="print"/>
          <a:srcRect/>
          <a:stretch>
            <a:fillRect/>
          </a:stretch>
        </p:blipFill>
        <p:spPr bwMode="auto">
          <a:xfrm>
            <a:off x="304800" y="228600"/>
            <a:ext cx="942975" cy="933450"/>
          </a:xfrm>
          <a:prstGeom prst="rect">
            <a:avLst/>
          </a:prstGeom>
          <a:noFill/>
          <a:ln w="9525">
            <a:noFill/>
            <a:miter lim="800000"/>
            <a:headEnd/>
            <a:tailEnd/>
          </a:ln>
        </p:spPr>
      </p:pic>
      <p:sp>
        <p:nvSpPr>
          <p:cNvPr id="12" name="TextBox 11"/>
          <p:cNvSpPr txBox="1"/>
          <p:nvPr/>
        </p:nvSpPr>
        <p:spPr>
          <a:xfrm>
            <a:off x="114300" y="5562600"/>
            <a:ext cx="8915400" cy="769441"/>
          </a:xfrm>
          <a:prstGeom prst="rect">
            <a:avLst/>
          </a:prstGeom>
          <a:noFill/>
        </p:spPr>
        <p:txBody>
          <a:bodyPr wrap="square" rtlCol="0">
            <a:spAutoFit/>
          </a:bodyPr>
          <a:lstStyle/>
          <a:p>
            <a:pPr algn="ctr"/>
            <a:r>
              <a:rPr lang="en-US" sz="1100" dirty="0"/>
              <a:t>With State Active Transportation Program Cycle 6 funding, a new 3.1-mile-long separated path from Arroyo Burro County Park to Castillo Street, three new traffic signals, eight new pedestrian-activated flasher crosswalk systems, and sidewalk widening connecting Cliff Drive to Monroe and McKinley Elementary Schools will be constructed. Safety enhancements are an important part of the project as Cliff Drive is the City’s highest priority Vision Zero corridor ranking first for highest number of collisions resulting in severe or fatal injuries.</a:t>
            </a:r>
          </a:p>
        </p:txBody>
      </p:sp>
      <p:sp>
        <p:nvSpPr>
          <p:cNvPr id="7" name="Title 1"/>
          <p:cNvSpPr>
            <a:spLocks noGrp="1"/>
          </p:cNvSpPr>
          <p:nvPr>
            <p:ph type="title"/>
          </p:nvPr>
        </p:nvSpPr>
        <p:spPr>
          <a:xfrm>
            <a:off x="457200" y="228600"/>
            <a:ext cx="8534400" cy="758952"/>
          </a:xfrm>
        </p:spPr>
        <p:txBody>
          <a:bodyPr>
            <a:noAutofit/>
          </a:bodyPr>
          <a:lstStyle/>
          <a:p>
            <a:pPr lvl="0">
              <a:defRPr/>
            </a:pPr>
            <a:r>
              <a:rPr lang="en-US" sz="1800" dirty="0"/>
              <a:t>Cliff Drive: Urban Highway to Complete Street Transformation</a:t>
            </a:r>
            <a:br>
              <a:rPr lang="en-US" sz="1600" dirty="0"/>
            </a:br>
            <a:r>
              <a:rPr lang="en-US" sz="1200" dirty="0"/>
              <a:t>Existing Conditions</a:t>
            </a:r>
          </a:p>
        </p:txBody>
      </p:sp>
      <p:pic>
        <p:nvPicPr>
          <p:cNvPr id="13" name="Picture 12" descr="A picture containing tree, outdoor, way, scene&#10;&#10;Description automatically generated">
            <a:extLst>
              <a:ext uri="{FF2B5EF4-FFF2-40B4-BE49-F238E27FC236}">
                <a16:creationId xmlns:a16="http://schemas.microsoft.com/office/drawing/2014/main" id="{71802E7D-B721-84CE-9133-972BE5025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600200"/>
            <a:ext cx="5257800" cy="3911986"/>
          </a:xfrm>
          <a:prstGeom prst="rect">
            <a:avLst/>
          </a:prstGeom>
        </p:spPr>
      </p:pic>
    </p:spTree>
    <p:extLst>
      <p:ext uri="{BB962C8B-B14F-4D97-AF65-F5344CB8AC3E}">
        <p14:creationId xmlns:p14="http://schemas.microsoft.com/office/powerpoint/2010/main" val="3440863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ty Seal"/>
          <p:cNvPicPr/>
          <p:nvPr/>
        </p:nvPicPr>
        <p:blipFill>
          <a:blip r:embed="rId2" cstate="print"/>
          <a:srcRect/>
          <a:stretch>
            <a:fillRect/>
          </a:stretch>
        </p:blipFill>
        <p:spPr bwMode="auto">
          <a:xfrm>
            <a:off x="304800" y="228600"/>
            <a:ext cx="942975" cy="933450"/>
          </a:xfrm>
          <a:prstGeom prst="rect">
            <a:avLst/>
          </a:prstGeom>
          <a:noFill/>
          <a:ln w="9525">
            <a:noFill/>
            <a:miter lim="800000"/>
            <a:headEnd/>
            <a:tailEnd/>
          </a:ln>
        </p:spPr>
      </p:pic>
      <p:sp>
        <p:nvSpPr>
          <p:cNvPr id="7" name="Title 1"/>
          <p:cNvSpPr>
            <a:spLocks noGrp="1"/>
          </p:cNvSpPr>
          <p:nvPr>
            <p:ph type="title"/>
          </p:nvPr>
        </p:nvSpPr>
        <p:spPr>
          <a:xfrm>
            <a:off x="990600" y="438554"/>
            <a:ext cx="7696200" cy="578307"/>
          </a:xfrm>
        </p:spPr>
        <p:txBody>
          <a:bodyPr>
            <a:noAutofit/>
          </a:bodyPr>
          <a:lstStyle/>
          <a:p>
            <a:pPr lvl="0">
              <a:defRPr/>
            </a:pPr>
            <a:r>
              <a:rPr lang="en-US" sz="1400" dirty="0"/>
              <a:t>Westside and Lower West Neighborhood Active Transportation Plan Implementation</a:t>
            </a:r>
            <a:br>
              <a:rPr lang="en-US" sz="1600" dirty="0"/>
            </a:br>
            <a:r>
              <a:rPr lang="en-US" sz="1400" dirty="0"/>
              <a:t>Existing Conditions</a:t>
            </a:r>
          </a:p>
        </p:txBody>
      </p:sp>
      <p:pic>
        <p:nvPicPr>
          <p:cNvPr id="2" name="Picture 1">
            <a:extLst>
              <a:ext uri="{FF2B5EF4-FFF2-40B4-BE49-F238E27FC236}">
                <a16:creationId xmlns:a16="http://schemas.microsoft.com/office/drawing/2014/main" id="{CDB943A6-54DC-0AE3-6E92-E7AA52FA94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593074"/>
            <a:ext cx="3541238" cy="2360825"/>
          </a:xfrm>
          <a:prstGeom prst="rect">
            <a:avLst/>
          </a:prstGeom>
        </p:spPr>
      </p:pic>
      <p:pic>
        <p:nvPicPr>
          <p:cNvPr id="5" name="Picture 4">
            <a:extLst>
              <a:ext uri="{FF2B5EF4-FFF2-40B4-BE49-F238E27FC236}">
                <a16:creationId xmlns:a16="http://schemas.microsoft.com/office/drawing/2014/main" id="{0AC095E2-6DAB-F49B-B122-131BB5043B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566797"/>
            <a:ext cx="3541602" cy="2360825"/>
          </a:xfrm>
          <a:prstGeom prst="rect">
            <a:avLst/>
          </a:prstGeom>
        </p:spPr>
      </p:pic>
      <p:sp>
        <p:nvSpPr>
          <p:cNvPr id="13" name="TextBox 12">
            <a:extLst>
              <a:ext uri="{FF2B5EF4-FFF2-40B4-BE49-F238E27FC236}">
                <a16:creationId xmlns:a16="http://schemas.microsoft.com/office/drawing/2014/main" id="{8B90478D-3A21-0701-33F3-45B7489EEABD}"/>
              </a:ext>
            </a:extLst>
          </p:cNvPr>
          <p:cNvSpPr txBox="1"/>
          <p:nvPr/>
        </p:nvSpPr>
        <p:spPr>
          <a:xfrm>
            <a:off x="4335148" y="4191000"/>
            <a:ext cx="4472505" cy="1615827"/>
          </a:xfrm>
          <a:prstGeom prst="rect">
            <a:avLst/>
          </a:prstGeom>
          <a:noFill/>
        </p:spPr>
        <p:txBody>
          <a:bodyPr wrap="square" rtlCol="0">
            <a:spAutoFit/>
          </a:bodyPr>
          <a:lstStyle/>
          <a:p>
            <a:pPr algn="ctr"/>
            <a:r>
              <a:rPr lang="en-US" sz="1100" dirty="0"/>
              <a:t>With State Active Transportation Cycle 6 funding, the project includes new sidewalks, crosswalks, lighting, and cycling connections to improve neighborhood livability and safety. The project also includes completing the sidewalk on Euclid Avenue for a pedestrian connection to the Westside Neighborhood Center as well as adding continuous sidewalk on Calle Real between Treasure Drive and Las Positas Road to provide a pedestrian connection to the Junipero Street overcrossing. The project features were identified through the Westside and Lower West Neighborhood Transportation Plan.</a:t>
            </a:r>
          </a:p>
        </p:txBody>
      </p:sp>
      <p:pic>
        <p:nvPicPr>
          <p:cNvPr id="14" name="Picture 13">
            <a:extLst>
              <a:ext uri="{FF2B5EF4-FFF2-40B4-BE49-F238E27FC236}">
                <a16:creationId xmlns:a16="http://schemas.microsoft.com/office/drawing/2014/main" id="{D42FB937-F7B1-8445-53EC-7BE8F559E0F7}"/>
              </a:ext>
            </a:extLst>
          </p:cNvPr>
          <p:cNvPicPr>
            <a:picLocks noChangeAspect="1"/>
          </p:cNvPicPr>
          <p:nvPr/>
        </p:nvPicPr>
        <p:blipFill>
          <a:blip r:embed="rId5"/>
          <a:stretch>
            <a:fillRect/>
          </a:stretch>
        </p:blipFill>
        <p:spPr>
          <a:xfrm>
            <a:off x="692020" y="4084513"/>
            <a:ext cx="3568446" cy="2133600"/>
          </a:xfrm>
          <a:prstGeom prst="rect">
            <a:avLst/>
          </a:prstGeom>
        </p:spPr>
      </p:pic>
    </p:spTree>
    <p:extLst>
      <p:ext uri="{BB962C8B-B14F-4D97-AF65-F5344CB8AC3E}">
        <p14:creationId xmlns:p14="http://schemas.microsoft.com/office/powerpoint/2010/main" val="25397242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7420</TotalTime>
  <Words>287</Words>
  <Application>Microsoft Office PowerPoint</Application>
  <PresentationFormat>On-screen Show (4:3)</PresentationFormat>
  <Paragraphs>6</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Georgia</vt:lpstr>
      <vt:lpstr>Wingdings</vt:lpstr>
      <vt:lpstr>Wingdings 2</vt:lpstr>
      <vt:lpstr>Civic</vt:lpstr>
      <vt:lpstr> Milpas Street Crosswalk Safety and Sidewalk Widening Project Existing Conditions</vt:lpstr>
      <vt:lpstr>Cliff Drive: Urban Highway to Complete Street Transformation Existing Conditions</vt:lpstr>
      <vt:lpstr>Westside and Lower West Neighborhood Active Transportation Plan Implementation Existing Conditions</vt:lpstr>
    </vt:vector>
  </TitlesOfParts>
  <Company>City of Santa Barbara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jgrant</dc:creator>
  <cp:lastModifiedBy>Lauren Bianchi Klemann</cp:lastModifiedBy>
  <cp:revision>189</cp:revision>
  <cp:lastPrinted>2022-06-09T15:26:58Z</cp:lastPrinted>
  <dcterms:created xsi:type="dcterms:W3CDTF">2015-05-12T20:33:14Z</dcterms:created>
  <dcterms:modified xsi:type="dcterms:W3CDTF">2022-12-08T23:24:12Z</dcterms:modified>
</cp:coreProperties>
</file>